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ppt/tags/tag10.xml" ContentType="application/vnd.openxmlformats-officedocument.presentationml.tags+xml"/>
  <Override PartName="/ppt/notesSlides/notesSlide3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1"/>
  </p:notesMasterIdLst>
  <p:handoutMasterIdLst>
    <p:handoutMasterId r:id="rId112"/>
  </p:handoutMasterIdLst>
  <p:sldIdLst>
    <p:sldId id="268" r:id="rId10"/>
    <p:sldId id="380" r:id="rId11"/>
    <p:sldId id="428" r:id="rId12"/>
    <p:sldId id="388" r:id="rId13"/>
    <p:sldId id="381" r:id="rId14"/>
    <p:sldId id="387" r:id="rId15"/>
    <p:sldId id="384" r:id="rId16"/>
    <p:sldId id="385" r:id="rId17"/>
    <p:sldId id="386" r:id="rId18"/>
    <p:sldId id="328" r:id="rId19"/>
    <p:sldId id="374" r:id="rId20"/>
    <p:sldId id="390" r:id="rId21"/>
    <p:sldId id="274" r:id="rId22"/>
    <p:sldId id="333" r:id="rId23"/>
    <p:sldId id="408" r:id="rId24"/>
    <p:sldId id="407" r:id="rId25"/>
    <p:sldId id="435" r:id="rId26"/>
    <p:sldId id="436" r:id="rId27"/>
    <p:sldId id="437" r:id="rId28"/>
    <p:sldId id="438" r:id="rId29"/>
    <p:sldId id="439" r:id="rId30"/>
    <p:sldId id="375" r:id="rId31"/>
    <p:sldId id="376" r:id="rId32"/>
    <p:sldId id="378" r:id="rId33"/>
    <p:sldId id="379" r:id="rId34"/>
    <p:sldId id="440" r:id="rId35"/>
    <p:sldId id="391" r:id="rId36"/>
    <p:sldId id="341" r:id="rId37"/>
    <p:sldId id="343" r:id="rId38"/>
    <p:sldId id="279" r:id="rId39"/>
    <p:sldId id="280" r:id="rId40"/>
    <p:sldId id="344" r:id="rId41"/>
    <p:sldId id="346" r:id="rId42"/>
    <p:sldId id="347" r:id="rId43"/>
    <p:sldId id="284" r:id="rId44"/>
    <p:sldId id="285" r:id="rId45"/>
    <p:sldId id="286" r:id="rId46"/>
    <p:sldId id="367" r:id="rId47"/>
    <p:sldId id="368" r:id="rId48"/>
    <p:sldId id="369" r:id="rId49"/>
    <p:sldId id="370" r:id="rId50"/>
    <p:sldId id="371" r:id="rId51"/>
    <p:sldId id="354" r:id="rId52"/>
    <p:sldId id="355" r:id="rId53"/>
    <p:sldId id="366" r:id="rId54"/>
    <p:sldId id="358" r:id="rId55"/>
    <p:sldId id="359" r:id="rId56"/>
    <p:sldId id="316" r:id="rId57"/>
    <p:sldId id="361" r:id="rId58"/>
    <p:sldId id="362" r:id="rId59"/>
    <p:sldId id="363" r:id="rId60"/>
    <p:sldId id="364" r:id="rId61"/>
    <p:sldId id="365" r:id="rId62"/>
    <p:sldId id="323" r:id="rId63"/>
    <p:sldId id="336" r:id="rId64"/>
    <p:sldId id="392" r:id="rId65"/>
    <p:sldId id="393" r:id="rId66"/>
    <p:sldId id="334" r:id="rId67"/>
    <p:sldId id="394" r:id="rId68"/>
    <p:sldId id="356" r:id="rId69"/>
    <p:sldId id="395" r:id="rId70"/>
    <p:sldId id="396" r:id="rId71"/>
    <p:sldId id="397" r:id="rId72"/>
    <p:sldId id="398" r:id="rId73"/>
    <p:sldId id="399" r:id="rId74"/>
    <p:sldId id="400" r:id="rId75"/>
    <p:sldId id="401" r:id="rId76"/>
    <p:sldId id="372" r:id="rId77"/>
    <p:sldId id="402" r:id="rId78"/>
    <p:sldId id="373" r:id="rId79"/>
    <p:sldId id="403" r:id="rId80"/>
    <p:sldId id="290" r:id="rId81"/>
    <p:sldId id="291" r:id="rId82"/>
    <p:sldId id="301" r:id="rId83"/>
    <p:sldId id="404" r:id="rId84"/>
    <p:sldId id="357" r:id="rId85"/>
    <p:sldId id="405" r:id="rId86"/>
    <p:sldId id="406" r:id="rId87"/>
    <p:sldId id="409" r:id="rId88"/>
    <p:sldId id="410" r:id="rId89"/>
    <p:sldId id="411" r:id="rId90"/>
    <p:sldId id="412" r:id="rId91"/>
    <p:sldId id="414" r:id="rId92"/>
    <p:sldId id="416" r:id="rId93"/>
    <p:sldId id="434" r:id="rId94"/>
    <p:sldId id="441" r:id="rId95"/>
    <p:sldId id="426" r:id="rId96"/>
    <p:sldId id="418" r:id="rId97"/>
    <p:sldId id="419" r:id="rId98"/>
    <p:sldId id="421" r:id="rId99"/>
    <p:sldId id="422" r:id="rId100"/>
    <p:sldId id="423" r:id="rId101"/>
    <p:sldId id="424" r:id="rId102"/>
    <p:sldId id="429" r:id="rId103"/>
    <p:sldId id="427" r:id="rId104"/>
    <p:sldId id="430" r:id="rId105"/>
    <p:sldId id="431" r:id="rId106"/>
    <p:sldId id="432" r:id="rId107"/>
    <p:sldId id="433" r:id="rId108"/>
    <p:sldId id="442" r:id="rId109"/>
    <p:sldId id="271" r:id="rId110"/>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94" autoAdjust="0"/>
    <p:restoredTop sz="84214" autoAdjust="0"/>
  </p:normalViewPr>
  <p:slideViewPr>
    <p:cSldViewPr snapToObjects="1">
      <p:cViewPr varScale="1">
        <p:scale>
          <a:sx n="107" d="100"/>
          <a:sy n="107" d="100"/>
        </p:scale>
        <p:origin x="1112" y="17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handoutMaster" Target="handoutMasters/handout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presProps" Target="pres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07.03.21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07.03.21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introduction. And thanks for attending my talk. I am Aritra, Ph.D. student from ETH Zurich, and I am going to talk about a part of my doctoral thesis today which is about how to bring trust in modern computing platforms.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220820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147913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2072054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36</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37</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they enable users to use their platform which are off the shelf computers to access their browser to access these services. Here is one of the example with the web enabled PLC made by </a:t>
            </a:r>
            <a:r>
              <a:rPr lang="en-US" dirty="0" err="1"/>
              <a:t>controlby</a:t>
            </a:r>
            <a:r>
              <a:rPr lang="en-US" dirty="0"/>
              <a:t> web. That provide rich UI interfaces that not only provide a many different way to input to the system but to interpret the output. And these are very critical for the proper operation of these devices.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79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68</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a:t>
            </a:r>
            <a:r>
              <a:rPr lang="en-US" dirty="0" err="1"/>
              <a:t>ransomeare</a:t>
            </a:r>
            <a:r>
              <a:rPr lang="en-US" dirty="0"/>
              <a:t>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1.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4.xml"/><Relationship Id="rId7"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5.xml"/><Relationship Id="rId6" Type="http://schemas.openxmlformats.org/officeDocument/2006/relationships/image" Target="../media/image1440.png"/><Relationship Id="rId5" Type="http://schemas.openxmlformats.org/officeDocument/2006/relationships/image" Target="../media/image55.pn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2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5.png"/><Relationship Id="rId5" Type="http://schemas.microsoft.com/office/2007/relationships/hdphoto" Target="../media/hdphoto12.wdp"/><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microsoft.com/office/2007/relationships/hdphoto" Target="../media/hdphoto6.wdp"/></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36.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9.png"/><Relationship Id="rId7"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41.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100.png"/><Relationship Id="rId12" Type="http://schemas.openxmlformats.org/officeDocument/2006/relationships/image" Target="../media/image104.png"/><Relationship Id="rId17" Type="http://schemas.openxmlformats.org/officeDocument/2006/relationships/image" Target="../media/image106.png"/><Relationship Id="rId2" Type="http://schemas.openxmlformats.org/officeDocument/2006/relationships/image" Target="../media/image99.png"/><Relationship Id="rId16"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103.png"/><Relationship Id="rId5" Type="http://schemas.openxmlformats.org/officeDocument/2006/relationships/image" Target="../media/image93.png"/><Relationship Id="rId15" Type="http://schemas.openxmlformats.org/officeDocument/2006/relationships/image" Target="../media/image96.png"/><Relationship Id="rId10" Type="http://schemas.openxmlformats.org/officeDocument/2006/relationships/image" Target="../media/image102.png"/><Relationship Id="rId4" Type="http://schemas.openxmlformats.org/officeDocument/2006/relationships/image" Target="../media/image41.png"/><Relationship Id="rId9" Type="http://schemas.openxmlformats.org/officeDocument/2006/relationships/image" Target="../media/image101.png"/><Relationship Id="rId1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110.png"/><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39.png"/><Relationship Id="rId7" Type="http://schemas.openxmlformats.org/officeDocument/2006/relationships/image" Target="../media/image109.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41.png"/><Relationship Id="rId9" Type="http://schemas.openxmlformats.org/officeDocument/2006/relationships/image" Target="../media/image106.png"/></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7.wdp"/></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8.png"/><Relationship Id="rId3" Type="http://schemas.microsoft.com/office/2007/relationships/hdphoto" Target="../media/hdphoto13.wdp"/><Relationship Id="rId7" Type="http://schemas.openxmlformats.org/officeDocument/2006/relationships/image" Target="../media/image107.png"/><Relationship Id="rId12" Type="http://schemas.openxmlformats.org/officeDocument/2006/relationships/image" Target="../media/image106.png"/><Relationship Id="rId2" Type="http://schemas.openxmlformats.org/officeDocument/2006/relationships/image" Target="../media/image112.png"/><Relationship Id="rId16"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113.png"/><Relationship Id="rId11" Type="http://schemas.openxmlformats.org/officeDocument/2006/relationships/image" Target="../media/image117.png"/><Relationship Id="rId5" Type="http://schemas.openxmlformats.org/officeDocument/2006/relationships/image" Target="../media/image96.png"/><Relationship Id="rId15" Type="http://schemas.openxmlformats.org/officeDocument/2006/relationships/image" Target="../media/image120.png"/><Relationship Id="rId10" Type="http://schemas.openxmlformats.org/officeDocument/2006/relationships/image" Target="../media/image116.png"/><Relationship Id="rId4" Type="http://schemas.openxmlformats.org/officeDocument/2006/relationships/image" Target="../media/image95.png"/><Relationship Id="rId9" Type="http://schemas.openxmlformats.org/officeDocument/2006/relationships/image" Target="../media/image115.png"/><Relationship Id="rId1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png"/><Relationship Id="rId12" Type="http://schemas.openxmlformats.org/officeDocument/2006/relationships/image" Target="../media/image41.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5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notesSlide" Target="../notesSlides/notesSlide27.xml"/><Relationship Id="rId7" Type="http://schemas.openxmlformats.org/officeDocument/2006/relationships/image" Target="../media/image47.png"/><Relationship Id="rId12"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8.png"/><Relationship Id="rId5" Type="http://schemas.openxmlformats.org/officeDocument/2006/relationships/image" Target="../media/image123.png"/><Relationship Id="rId10" Type="http://schemas.openxmlformats.org/officeDocument/2006/relationships/image" Target="../media/image127.png"/><Relationship Id="rId4" Type="http://schemas.openxmlformats.org/officeDocument/2006/relationships/image" Target="../media/image122.png"/><Relationship Id="rId9" Type="http://schemas.openxmlformats.org/officeDocument/2006/relationships/image" Target="../media/image126.png"/><Relationship Id="rId14" Type="http://schemas.openxmlformats.org/officeDocument/2006/relationships/image" Target="../media/image131.png"/></Relationships>
</file>

<file path=ppt/slides/_rels/slide5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28.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4.png"/><Relationship Id="rId11" Type="http://schemas.openxmlformats.org/officeDocument/2006/relationships/image" Target="../media/image131.png"/><Relationship Id="rId5" Type="http://schemas.openxmlformats.org/officeDocument/2006/relationships/image" Target="../media/image133.png"/><Relationship Id="rId10"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6.png"/><Relationship Id="rId4" Type="http://schemas.microsoft.com/office/2007/relationships/hdphoto" Target="../media/hdphoto7.wdp"/></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37.png"/><Relationship Id="rId4" Type="http://schemas.openxmlformats.org/officeDocument/2006/relationships/image" Target="../media/image134.png"/></Relationships>
</file>

<file path=ppt/slides/_rels/slide6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29.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5.png"/><Relationship Id="rId5" Type="http://schemas.openxmlformats.org/officeDocument/2006/relationships/image" Target="../media/image133.png"/><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30.xml"/><Relationship Id="rId7"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5.png"/><Relationship Id="rId11"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44.png"/><Relationship Id="rId4" Type="http://schemas.openxmlformats.org/officeDocument/2006/relationships/image" Target="../media/image132.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32.png"/><Relationship Id="rId7" Type="http://schemas.openxmlformats.org/officeDocument/2006/relationships/image" Target="../media/image126.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25.png"/><Relationship Id="rId4" Type="http://schemas.openxmlformats.org/officeDocument/2006/relationships/image" Target="../media/image133.png"/><Relationship Id="rId9" Type="http://schemas.openxmlformats.org/officeDocument/2006/relationships/image" Target="../media/image134.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38.png"/><Relationship Id="rId4" Type="http://schemas.openxmlformats.org/officeDocument/2006/relationships/image" Target="../media/image13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38.png"/><Relationship Id="rId5" Type="http://schemas.openxmlformats.org/officeDocument/2006/relationships/image" Target="../media/image134.png"/><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38.png"/><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38.png"/><Relationship Id="rId5" Type="http://schemas.openxmlformats.org/officeDocument/2006/relationships/image" Target="../media/image134.png"/><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44.png"/><Relationship Id="rId7" Type="http://schemas.openxmlformats.org/officeDocument/2006/relationships/image" Target="../media/image132.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25.png"/></Relationships>
</file>

<file path=ppt/slides/_rels/slide6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37.xml"/><Relationship Id="rId7"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25.png"/><Relationship Id="rId5" Type="http://schemas.openxmlformats.org/officeDocument/2006/relationships/image" Target="../media/image133.png"/><Relationship Id="rId10" Type="http://schemas.openxmlformats.org/officeDocument/2006/relationships/image" Target="../media/image134.png"/><Relationship Id="rId4" Type="http://schemas.openxmlformats.org/officeDocument/2006/relationships/image" Target="../media/image132.png"/><Relationship Id="rId9"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s>
</file>

<file path=ppt/slides/_rels/slide70.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41.png"/><Relationship Id="rId3" Type="http://schemas.openxmlformats.org/officeDocument/2006/relationships/notesSlide" Target="../notesSlides/notesSlide38.xml"/><Relationship Id="rId7" Type="http://schemas.openxmlformats.org/officeDocument/2006/relationships/image" Target="../media/image138.png"/><Relationship Id="rId12" Type="http://schemas.openxmlformats.org/officeDocument/2006/relationships/image" Target="../media/image140.png"/><Relationship Id="rId2" Type="http://schemas.openxmlformats.org/officeDocument/2006/relationships/slideLayout" Target="../slideLayouts/slideLayout5.xml"/><Relationship Id="rId16" Type="http://schemas.openxmlformats.org/officeDocument/2006/relationships/image" Target="../media/image130.png"/><Relationship Id="rId1" Type="http://schemas.openxmlformats.org/officeDocument/2006/relationships/tags" Target="../tags/tag10.xml"/><Relationship Id="rId6" Type="http://schemas.openxmlformats.org/officeDocument/2006/relationships/image" Target="../media/image125.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32.png"/><Relationship Id="rId9" Type="http://schemas.openxmlformats.org/officeDocument/2006/relationships/image" Target="../media/image44.png"/><Relationship Id="rId14" Type="http://schemas.openxmlformats.org/officeDocument/2006/relationships/image" Target="../media/image12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43.png"/><Relationship Id="rId5" Type="http://schemas.openxmlformats.org/officeDocument/2006/relationships/image" Target="../media/image30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25.png"/><Relationship Id="rId5" Type="http://schemas.openxmlformats.org/officeDocument/2006/relationships/image" Target="../media/image147.png"/><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38.png"/><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7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3.png"/><Relationship Id="rId3" Type="http://schemas.openxmlformats.org/officeDocument/2006/relationships/image" Target="../media/image39.png"/><Relationship Id="rId7" Type="http://schemas.openxmlformats.org/officeDocument/2006/relationships/image" Target="../media/image56.jpeg"/><Relationship Id="rId12" Type="http://schemas.openxmlformats.org/officeDocument/2006/relationships/image" Target="../media/image62.png"/><Relationship Id="rId2" Type="http://schemas.openxmlformats.org/officeDocument/2006/relationships/image" Target="../media/image1350.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5" Type="http://schemas.openxmlformats.org/officeDocument/2006/relationships/image" Target="../media/image65.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 Id="rId14" Type="http://schemas.openxmlformats.org/officeDocument/2006/relationships/image" Target="../media/image64.png"/></Relationships>
</file>

<file path=ppt/slides/_rels/slide79.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4.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50.png"/><Relationship Id="rId10" Type="http://schemas.openxmlformats.org/officeDocument/2006/relationships/image" Target="../media/image153.png"/><Relationship Id="rId4" Type="http://schemas.openxmlformats.org/officeDocument/2006/relationships/image" Target="../media/image65.png"/><Relationship Id="rId9"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 Id="rId9" Type="http://schemas.openxmlformats.org/officeDocument/2006/relationships/image" Target="../media/image30.tmp"/></Relationships>
</file>

<file path=ppt/slides/_rels/slide80.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4.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50.png"/><Relationship Id="rId10" Type="http://schemas.openxmlformats.org/officeDocument/2006/relationships/image" Target="../media/image153.png"/><Relationship Id="rId4" Type="http://schemas.openxmlformats.org/officeDocument/2006/relationships/image" Target="../media/image65.png"/><Relationship Id="rId9" Type="http://schemas.openxmlformats.org/officeDocument/2006/relationships/image" Target="../media/image152.png"/></Relationships>
</file>

<file path=ppt/slides/_rels/slide8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4.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50.png"/><Relationship Id="rId10" Type="http://schemas.openxmlformats.org/officeDocument/2006/relationships/image" Target="../media/image153.png"/><Relationship Id="rId4" Type="http://schemas.openxmlformats.org/officeDocument/2006/relationships/image" Target="../media/image65.png"/><Relationship Id="rId9" Type="http://schemas.openxmlformats.org/officeDocument/2006/relationships/image" Target="../media/image152.png"/></Relationships>
</file>

<file path=ppt/slides/_rels/slide82.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4.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50.png"/><Relationship Id="rId10" Type="http://schemas.openxmlformats.org/officeDocument/2006/relationships/image" Target="../media/image153.png"/><Relationship Id="rId4" Type="http://schemas.openxmlformats.org/officeDocument/2006/relationships/image" Target="../media/image65.png"/><Relationship Id="rId9" Type="http://schemas.openxmlformats.org/officeDocument/2006/relationships/image" Target="../media/image152.png"/></Relationships>
</file>

<file path=ppt/slides/_rels/slide8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56.png"/><Relationship Id="rId3" Type="http://schemas.openxmlformats.org/officeDocument/2006/relationships/image" Target="../media/image150.png"/><Relationship Id="rId7" Type="http://schemas.openxmlformats.org/officeDocument/2006/relationships/image" Target="../media/image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53.png"/><Relationship Id="rId11" Type="http://schemas.openxmlformats.org/officeDocument/2006/relationships/image" Target="../media/image154.png"/><Relationship Id="rId5" Type="http://schemas.openxmlformats.org/officeDocument/2006/relationships/image" Target="../media/image152.png"/><Relationship Id="rId10" Type="http://schemas.openxmlformats.org/officeDocument/2006/relationships/image" Target="../media/image149.png"/><Relationship Id="rId4" Type="http://schemas.openxmlformats.org/officeDocument/2006/relationships/image" Target="../media/image151.png"/><Relationship Id="rId9" Type="http://schemas.openxmlformats.org/officeDocument/2006/relationships/image" Target="../media/image64.png"/></Relationships>
</file>

<file path=ppt/slides/_rels/slide8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62.png"/><Relationship Id="rId3" Type="http://schemas.openxmlformats.org/officeDocument/2006/relationships/image" Target="../media/image150.png"/><Relationship Id="rId7" Type="http://schemas.openxmlformats.org/officeDocument/2006/relationships/image" Target="../media/image50.png"/><Relationship Id="rId12" Type="http://schemas.openxmlformats.org/officeDocument/2006/relationships/image" Target="../media/image156.png"/><Relationship Id="rId17" Type="http://schemas.openxmlformats.org/officeDocument/2006/relationships/image" Target="../media/image149.png"/><Relationship Id="rId2" Type="http://schemas.openxmlformats.org/officeDocument/2006/relationships/image" Target="../media/image158.png"/><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161.png"/><Relationship Id="rId11" Type="http://schemas.openxmlformats.org/officeDocument/2006/relationships/image" Target="../media/image155.png"/><Relationship Id="rId5" Type="http://schemas.openxmlformats.org/officeDocument/2006/relationships/image" Target="../media/image160.png"/><Relationship Id="rId15" Type="http://schemas.openxmlformats.org/officeDocument/2006/relationships/image" Target="../media/image164.png"/><Relationship Id="rId10" Type="http://schemas.openxmlformats.org/officeDocument/2006/relationships/image" Target="../media/image154.png"/><Relationship Id="rId4" Type="http://schemas.openxmlformats.org/officeDocument/2006/relationships/image" Target="../media/image159.png"/><Relationship Id="rId9" Type="http://schemas.openxmlformats.org/officeDocument/2006/relationships/image" Target="../media/image55.png"/><Relationship Id="rId14" Type="http://schemas.openxmlformats.org/officeDocument/2006/relationships/image" Target="../media/image163.png"/></Relationships>
</file>

<file path=ppt/slides/_rels/slide8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66.png"/><Relationship Id="rId7" Type="http://schemas.openxmlformats.org/officeDocument/2006/relationships/image" Target="../media/image64.png"/><Relationship Id="rId2" Type="http://schemas.openxmlformats.org/officeDocument/2006/relationships/image" Target="../media/image165.png"/><Relationship Id="rId1" Type="http://schemas.openxmlformats.org/officeDocument/2006/relationships/slideLayout" Target="../slideLayouts/slideLayout5.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170.png"/></Relationships>
</file>

<file path=ppt/slides/_rels/slide8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5.xml"/><Relationship Id="rId5" Type="http://schemas.openxmlformats.org/officeDocument/2006/relationships/image" Target="../media/image174.png"/><Relationship Id="rId4" Type="http://schemas.openxmlformats.org/officeDocument/2006/relationships/image" Target="../media/image1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8.wdp"/><Relationship Id="rId11" Type="http://schemas.openxmlformats.org/officeDocument/2006/relationships/image" Target="../media/image32.jpeg"/><Relationship Id="rId5" Type="http://schemas.openxmlformats.org/officeDocument/2006/relationships/image" Target="../media/image27.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9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3/7/21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44858"/>
            <a:ext cx="4723144" cy="2895600"/>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059546" y="4201958"/>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Trust on first use for remote attestation</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602377" y="3401344"/>
            <a:ext cx="1307763"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931819" y="3401344"/>
            <a:ext cx="1307763"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4"/>
                                        </p:tgtEl>
                                      </p:cBhvr>
                                    </p:animEffect>
                                    <p:set>
                                      <p:cBhvr>
                                        <p:cTn id="75" dur="1" fill="hold">
                                          <p:stCondLst>
                                            <p:cond delay="499"/>
                                          </p:stCondLst>
                                        </p:cTn>
                                        <p:tgtEl>
                                          <p:spTgt spid="2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9"/>
                                        </p:tgtEl>
                                      </p:cBhvr>
                                    </p:animEffect>
                                    <p:set>
                                      <p:cBhvr>
                                        <p:cTn id="78" dur="1" fill="hold">
                                          <p:stCondLst>
                                            <p:cond delay="499"/>
                                          </p:stCondLst>
                                        </p:cTn>
                                        <p:tgtEl>
                                          <p:spTgt spid="19"/>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3"/>
                                        </p:tgtEl>
                                      </p:cBhvr>
                                    </p:animEffect>
                                    <p:set>
                                      <p:cBhvr>
                                        <p:cTn id="81" dur="1" fill="hold">
                                          <p:stCondLst>
                                            <p:cond delay="499"/>
                                          </p:stCondLst>
                                        </p:cTn>
                                        <p:tgtEl>
                                          <p:spTgt spid="2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5"/>
                                        </p:tgtEl>
                                      </p:cBhvr>
                                    </p:animEffect>
                                    <p:set>
                                      <p:cBhvr>
                                        <p:cTn id="84" dur="1" fill="hold">
                                          <p:stCondLst>
                                            <p:cond delay="499"/>
                                          </p:stCondLst>
                                        </p:cTn>
                                        <p:tgtEl>
                                          <p:spTgt spid="25"/>
                                        </p:tgtEl>
                                        <p:attrNameLst>
                                          <p:attrName>style.visibility</p:attrName>
                                        </p:attrNameLst>
                                      </p:cBhvr>
                                      <p:to>
                                        <p:strVal val="hidden"/>
                                      </p:to>
                                    </p:se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fade">
                                      <p:cBhvr>
                                        <p:cTn id="94" dur="500"/>
                                        <p:tgtEl>
                                          <p:spTgt spid="4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6">
                                            <p:txEl>
                                              <p:pRg st="0" end="0"/>
                                            </p:txEl>
                                          </p:spTgt>
                                        </p:tgtEl>
                                        <p:attrNameLst>
                                          <p:attrName>style.visibility</p:attrName>
                                        </p:attrNameLst>
                                      </p:cBhvr>
                                      <p:to>
                                        <p:strVal val="visible"/>
                                      </p:to>
                                    </p:set>
                                    <p:animEffect transition="in" filter="fade">
                                      <p:cBhvr>
                                        <p:cTn id="102" dur="500"/>
                                        <p:tgtEl>
                                          <p:spTgt spid="36">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6">
                                            <p:txEl>
                                              <p:pRg st="1" end="1"/>
                                            </p:txEl>
                                          </p:spTgt>
                                        </p:tgtEl>
                                        <p:attrNameLst>
                                          <p:attrName>style.visibility</p:attrName>
                                        </p:attrNameLst>
                                      </p:cBhvr>
                                      <p:to>
                                        <p:strVal val="visible"/>
                                      </p:to>
                                    </p:set>
                                    <p:animEffect transition="in" filter="fade">
                                      <p:cBhvr>
                                        <p:cTn id="107" dur="500"/>
                                        <p:tgtEl>
                                          <p:spTgt spid="36">
                                            <p:txEl>
                                              <p:pRg st="1" end="1"/>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6">
                                            <p:txEl>
                                              <p:pRg st="2" end="2"/>
                                            </p:txEl>
                                          </p:spTgt>
                                        </p:tgtEl>
                                        <p:attrNameLst>
                                          <p:attrName>style.visibility</p:attrName>
                                        </p:attrNameLst>
                                      </p:cBhvr>
                                      <p:to>
                                        <p:strVal val="visible"/>
                                      </p:to>
                                    </p:set>
                                    <p:animEffect transition="in" filter="fade">
                                      <p:cBhvr>
                                        <p:cTn id="112" dur="500"/>
                                        <p:tgtEl>
                                          <p:spTgt spid="36">
                                            <p:txEl>
                                              <p:pRg st="2" end="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fade">
                                      <p:cBhvr>
                                        <p:cTn id="122" dur="500"/>
                                        <p:tgtEl>
                                          <p:spTgt spid="4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500"/>
                                        <p:tgtEl>
                                          <p:spTgt spid="4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500"/>
                                        <p:tgtEl>
                                          <p:spTgt spid="47"/>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fade">
                                      <p:cBhvr>
                                        <p:cTn id="1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3/7/21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52FF99E-5B9B-4FDB-84DB-542E0E187DD0}"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Thesis contribution</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Assertion on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pic>
        <p:nvPicPr>
          <p:cNvPr id="7" name="Picture 6">
            <a:extLst>
              <a:ext uri="{FF2B5EF4-FFF2-40B4-BE49-F238E27FC236}">
                <a16:creationId xmlns:a16="http://schemas.microsoft.com/office/drawing/2014/main" id="{F221EABB-B259-4C9F-BE45-0B2546800344}"/>
              </a:ext>
            </a:extLst>
          </p:cNvPr>
          <p:cNvPicPr>
            <a:picLocks noChangeAspect="1"/>
          </p:cNvPicPr>
          <p:nvPr/>
        </p:nvPicPr>
        <p:blipFill>
          <a:blip r:embed="rId3"/>
          <a:stretch>
            <a:fillRect/>
          </a:stretch>
        </p:blipFill>
        <p:spPr>
          <a:xfrm>
            <a:off x="7770019" y="2209800"/>
            <a:ext cx="2770719" cy="1878846"/>
          </a:xfrm>
          <a:prstGeom prst="rect">
            <a:avLst/>
          </a:prstGeom>
        </p:spPr>
      </p:pic>
      <p:pic>
        <p:nvPicPr>
          <p:cNvPr id="8" name="Picture 7">
            <a:extLst>
              <a:ext uri="{FF2B5EF4-FFF2-40B4-BE49-F238E27FC236}">
                <a16:creationId xmlns:a16="http://schemas.microsoft.com/office/drawing/2014/main" id="{2CDCB449-8D9B-4650-9E08-D492C606441C}"/>
              </a:ext>
            </a:extLst>
          </p:cNvPr>
          <p:cNvPicPr>
            <a:picLocks noChangeAspect="1"/>
          </p:cNvPicPr>
          <p:nvPr/>
        </p:nvPicPr>
        <p:blipFill>
          <a:blip r:embed="rId4"/>
          <a:stretch>
            <a:fillRect/>
          </a:stretch>
        </p:blipFill>
        <p:spPr>
          <a:xfrm>
            <a:off x="7586972" y="2116045"/>
            <a:ext cx="3136812" cy="2066355"/>
          </a:xfrm>
          <a:prstGeom prst="rect">
            <a:avLst/>
          </a:prstGeom>
        </p:spPr>
      </p:pic>
      <p:pic>
        <p:nvPicPr>
          <p:cNvPr id="11" name="Picture 10">
            <a:extLst>
              <a:ext uri="{FF2B5EF4-FFF2-40B4-BE49-F238E27FC236}">
                <a16:creationId xmlns:a16="http://schemas.microsoft.com/office/drawing/2014/main" id="{ECF6CEBA-5F4F-4B87-B2F5-2F89745F3659}"/>
              </a:ext>
            </a:extLst>
          </p:cNvPr>
          <p:cNvPicPr>
            <a:picLocks noChangeAspect="1"/>
          </p:cNvPicPr>
          <p:nvPr/>
        </p:nvPicPr>
        <p:blipFill>
          <a:blip r:embed="rId5"/>
          <a:stretch>
            <a:fillRect/>
          </a:stretch>
        </p:blipFill>
        <p:spPr>
          <a:xfrm>
            <a:off x="7586871" y="2209800"/>
            <a:ext cx="3154948" cy="1981200"/>
          </a:xfrm>
          <a:prstGeom prst="rect">
            <a:avLst/>
          </a:prstGeom>
        </p:spPr>
      </p:pic>
      <p:pic>
        <p:nvPicPr>
          <p:cNvPr id="12" name="Picture 11">
            <a:extLst>
              <a:ext uri="{FF2B5EF4-FFF2-40B4-BE49-F238E27FC236}">
                <a16:creationId xmlns:a16="http://schemas.microsoft.com/office/drawing/2014/main" id="{69E6EE3C-8378-44E3-A86F-C7BA3D5EB4DA}"/>
              </a:ext>
            </a:extLst>
          </p:cNvPr>
          <p:cNvPicPr>
            <a:picLocks noChangeAspect="1"/>
          </p:cNvPicPr>
          <p:nvPr/>
        </p:nvPicPr>
        <p:blipFill>
          <a:blip r:embed="rId6"/>
          <a:stretch>
            <a:fillRect/>
          </a:stretch>
        </p:blipFill>
        <p:spPr>
          <a:xfrm>
            <a:off x="7465219" y="2257400"/>
            <a:ext cx="3732483" cy="1981200"/>
          </a:xfrm>
          <a:prstGeom prst="rect">
            <a:avLst/>
          </a:prstGeom>
        </p:spPr>
      </p:pic>
      <p:pic>
        <p:nvPicPr>
          <p:cNvPr id="13" name="Picture 12">
            <a:extLst>
              <a:ext uri="{FF2B5EF4-FFF2-40B4-BE49-F238E27FC236}">
                <a16:creationId xmlns:a16="http://schemas.microsoft.com/office/drawing/2014/main" id="{0107E262-F8B8-4AA1-883A-F88000483C8E}"/>
              </a:ext>
            </a:extLst>
          </p:cNvPr>
          <p:cNvPicPr>
            <a:picLocks noChangeAspect="1"/>
          </p:cNvPicPr>
          <p:nvPr/>
        </p:nvPicPr>
        <p:blipFill>
          <a:blip r:embed="rId7"/>
          <a:stretch>
            <a:fillRect/>
          </a:stretch>
        </p:blipFill>
        <p:spPr>
          <a:xfrm>
            <a:off x="6931819" y="2259722"/>
            <a:ext cx="4886324" cy="1966447"/>
          </a:xfrm>
          <a:prstGeom prst="rect">
            <a:avLst/>
          </a:prstGeom>
        </p:spPr>
      </p:pic>
      <p:pic>
        <p:nvPicPr>
          <p:cNvPr id="14" name="Picture 13">
            <a:extLst>
              <a:ext uri="{FF2B5EF4-FFF2-40B4-BE49-F238E27FC236}">
                <a16:creationId xmlns:a16="http://schemas.microsoft.com/office/drawing/2014/main" id="{0AF22B9F-4984-47CD-8CC8-FE47DE22B0BC}"/>
              </a:ext>
            </a:extLst>
          </p:cNvPr>
          <p:cNvPicPr>
            <a:picLocks noChangeAspect="1"/>
          </p:cNvPicPr>
          <p:nvPr/>
        </p:nvPicPr>
        <p:blipFill>
          <a:blip r:embed="rId8"/>
          <a:stretch>
            <a:fillRect/>
          </a:stretch>
        </p:blipFill>
        <p:spPr>
          <a:xfrm>
            <a:off x="7449711" y="2177765"/>
            <a:ext cx="3701482" cy="2076075"/>
          </a:xfrm>
          <a:prstGeom prst="rect">
            <a:avLst/>
          </a:prstGeom>
        </p:spPr>
      </p:pic>
      <p:sp>
        <p:nvSpPr>
          <p:cNvPr id="48" name="Footer Placeholder 3">
            <a:extLst>
              <a:ext uri="{FF2B5EF4-FFF2-40B4-BE49-F238E27FC236}">
                <a16:creationId xmlns:a16="http://schemas.microsoft.com/office/drawing/2014/main" id="{82AAF928-E68C-470B-BE3A-475E05183C86}"/>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51409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fade">
                                      <p:cBhvr>
                                        <p:cTn id="23" dur="500"/>
                                        <p:tgtEl>
                                          <p:spTgt spid="41">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fade">
                                      <p:cBhvr>
                                        <p:cTn id="36" dur="500"/>
                                        <p:tgtEl>
                                          <p:spTgt spid="41">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Effect transition="in" filter="fade">
                                      <p:cBhvr>
                                        <p:cTn id="39" dur="500"/>
                                        <p:tgtEl>
                                          <p:spTgt spid="41">
                                            <p:txEl>
                                              <p:pRg st="4" end="4"/>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1">
                                            <p:txEl>
                                              <p:pRg st="5" end="5"/>
                                            </p:txEl>
                                          </p:spTgt>
                                        </p:tgtEl>
                                        <p:attrNameLst>
                                          <p:attrName>style.visibility</p:attrName>
                                        </p:attrNameLst>
                                      </p:cBhvr>
                                      <p:to>
                                        <p:strVal val="visible"/>
                                      </p:to>
                                    </p:set>
                                    <p:animEffect transition="in" filter="fade">
                                      <p:cBhvr>
                                        <p:cTn id="52" dur="500"/>
                                        <p:tgtEl>
                                          <p:spTgt spid="41">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xEl>
                                              <p:pRg st="6" end="6"/>
                                            </p:txEl>
                                          </p:spTgt>
                                        </p:tgtEl>
                                        <p:attrNameLst>
                                          <p:attrName>style.visibility</p:attrName>
                                        </p:attrNameLst>
                                      </p:cBhvr>
                                      <p:to>
                                        <p:strVal val="visible"/>
                                      </p:to>
                                    </p:set>
                                    <p:animEffect transition="in" filter="fade">
                                      <p:cBhvr>
                                        <p:cTn id="55" dur="500"/>
                                        <p:tgtEl>
                                          <p:spTgt spid="41">
                                            <p:txEl>
                                              <p:pRg st="6" end="6"/>
                                            </p:txEl>
                                          </p:spTgt>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1">
                                            <p:txEl>
                                              <p:pRg st="7" end="7"/>
                                            </p:txEl>
                                          </p:spTgt>
                                        </p:tgtEl>
                                        <p:attrNameLst>
                                          <p:attrName>style.visibility</p:attrName>
                                        </p:attrNameLst>
                                      </p:cBhvr>
                                      <p:to>
                                        <p:strVal val="visible"/>
                                      </p:to>
                                    </p:set>
                                    <p:animEffect transition="in" filter="fade">
                                      <p:cBhvr>
                                        <p:cTn id="68" dur="500"/>
                                        <p:tgtEl>
                                          <p:spTgt spid="41">
                                            <p:txEl>
                                              <p:pRg st="7" end="7"/>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xEl>
                                              <p:pRg st="8" end="8"/>
                                            </p:txEl>
                                          </p:spTgt>
                                        </p:tgtEl>
                                        <p:attrNameLst>
                                          <p:attrName>style.visibility</p:attrName>
                                        </p:attrNameLst>
                                      </p:cBhvr>
                                      <p:to>
                                        <p:strVal val="visible"/>
                                      </p:to>
                                    </p:set>
                                    <p:animEffect transition="in" filter="fade">
                                      <p:cBhvr>
                                        <p:cTn id="71" dur="500"/>
                                        <p:tgtEl>
                                          <p:spTgt spid="41">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1">
                                            <p:txEl>
                                              <p:pRg st="9" end="9"/>
                                            </p:txEl>
                                          </p:spTgt>
                                        </p:tgtEl>
                                        <p:attrNameLst>
                                          <p:attrName>style.visibility</p:attrName>
                                        </p:attrNameLst>
                                      </p:cBhvr>
                                      <p:to>
                                        <p:strVal val="visible"/>
                                      </p:to>
                                    </p:set>
                                    <p:animEffect transition="in" filter="fade">
                                      <p:cBhvr>
                                        <p:cTn id="84" dur="500"/>
                                        <p:tgtEl>
                                          <p:spTgt spid="41">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xEl>
                                              <p:pRg st="10" end="10"/>
                                            </p:txEl>
                                          </p:spTgt>
                                        </p:tgtEl>
                                        <p:attrNameLst>
                                          <p:attrName>style.visibility</p:attrName>
                                        </p:attrNameLst>
                                      </p:cBhvr>
                                      <p:to>
                                        <p:strVal val="visible"/>
                                      </p:to>
                                    </p:set>
                                    <p:animEffect transition="in" filter="fade">
                                      <p:cBhvr>
                                        <p:cTn id="87" dur="500"/>
                                        <p:tgtEl>
                                          <p:spTgt spid="41">
                                            <p:txEl>
                                              <p:pRg st="10" end="10"/>
                                            </p:txEl>
                                          </p:spTgt>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3/7/21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422478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96496F2-A875-4FBF-ADBA-45D2CD91D29A}"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24</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16" name="Footer Placeholder 3">
            <a:extLst>
              <a:ext uri="{FF2B5EF4-FFF2-40B4-BE49-F238E27FC236}">
                <a16:creationId xmlns:a16="http://schemas.microsoft.com/office/drawing/2014/main" id="{4E30214C-0F8D-4A25-8EAA-6D273A214684}"/>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692538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FDCA9DF-1FC9-4E53-A095-F408290FDB84}"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2" name="Rectangle 1">
            <a:extLst>
              <a:ext uri="{FF2B5EF4-FFF2-40B4-BE49-F238E27FC236}">
                <a16:creationId xmlns:a16="http://schemas.microsoft.com/office/drawing/2014/main" id="{1B71D27D-1AE6-405A-8F68-80AA1925E1BF}"/>
              </a:ext>
            </a:extLst>
          </p:cNvPr>
          <p:cNvSpPr/>
          <p:nvPr/>
        </p:nvSpPr>
        <p:spPr>
          <a:xfrm>
            <a:off x="226219" y="1905000"/>
            <a:ext cx="6096000" cy="12954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DF5D2E-CE21-48D4-9DF9-E904882D2CFD}"/>
              </a:ext>
            </a:extLst>
          </p:cNvPr>
          <p:cNvSpPr/>
          <p:nvPr/>
        </p:nvSpPr>
        <p:spPr>
          <a:xfrm>
            <a:off x="226219" y="4724400"/>
            <a:ext cx="7924800" cy="762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94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3/7/21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3/7/21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5"/>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6"/>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3/7/21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3/7/21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3/7/21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3/7/21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56</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3/7/21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3/7/21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3/7/21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3/7/21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endParaRPr lang="en-US" dirty="0"/>
          </a:p>
          <a:p>
            <a:r>
              <a:rPr lang="en-US" dirty="0" err="1"/>
              <a:t>Hotcalls</a:t>
            </a:r>
            <a:r>
              <a:rPr lang="en-US" dirty="0"/>
              <a:t> to avoid OCALLs and ECALLs</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3/7/21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3/7/21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3/7/21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3/7/21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3/7/21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3/7/21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2"/>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B008F-6781-43D5-B2F8-98730680182D}"/>
              </a:ext>
            </a:extLst>
          </p:cNvPr>
          <p:cNvSpPr>
            <a:spLocks noGrp="1"/>
          </p:cNvSpPr>
          <p:nvPr>
            <p:ph idx="1"/>
          </p:nvPr>
        </p:nvSpPr>
        <p:spPr/>
        <p:txBody>
          <a:bodyPr/>
          <a:lstStyle/>
          <a:p>
            <a:r>
              <a:rPr lang="en-US" dirty="0"/>
              <a:t>Type I : Sensors</a:t>
            </a:r>
          </a:p>
          <a:p>
            <a:endParaRPr lang="en-US" sz="1600" dirty="0"/>
          </a:p>
          <a:p>
            <a:pPr lvl="1"/>
            <a:r>
              <a:rPr lang="en-US" dirty="0"/>
              <a:t>Remote attacker</a:t>
            </a:r>
          </a:p>
          <a:p>
            <a:pPr lvl="1"/>
            <a:endParaRPr lang="en-US" dirty="0"/>
          </a:p>
          <a:p>
            <a:pPr lvl="1"/>
            <a:endParaRPr lang="en-US" dirty="0"/>
          </a:p>
          <a:p>
            <a:pPr lvl="1"/>
            <a:endParaRPr lang="en-US" dirty="0"/>
          </a:p>
          <a:p>
            <a:r>
              <a:rPr lang="en-US" dirty="0"/>
              <a:t>Type II : Compute Devices</a:t>
            </a:r>
          </a:p>
          <a:p>
            <a:pPr lvl="1"/>
            <a:endParaRPr lang="en-US" sz="1600" dirty="0"/>
          </a:p>
          <a:p>
            <a:pPr lvl="1"/>
            <a:r>
              <a:rPr lang="en-US" dirty="0"/>
              <a:t>Local physical attacker</a:t>
            </a:r>
          </a:p>
        </p:txBody>
      </p:sp>
      <p:sp>
        <p:nvSpPr>
          <p:cNvPr id="3" name="Date Placeholder 2">
            <a:extLst>
              <a:ext uri="{FF2B5EF4-FFF2-40B4-BE49-F238E27FC236}">
                <a16:creationId xmlns:a16="http://schemas.microsoft.com/office/drawing/2014/main" id="{A0D615E4-79FF-4394-85C6-DE6E33D2E369}"/>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4AEB036E-07CC-46CE-951B-F319CB85E809}"/>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3B7B5E9F-B8B1-427F-94A6-94863C1B3764}"/>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EA8951C7-AAA8-436D-A45A-E48F0A9282B0}"/>
              </a:ext>
            </a:extLst>
          </p:cNvPr>
          <p:cNvSpPr>
            <a:spLocks noGrp="1"/>
          </p:cNvSpPr>
          <p:nvPr>
            <p:ph type="title"/>
          </p:nvPr>
        </p:nvSpPr>
        <p:spPr/>
        <p:txBody>
          <a:bodyPr/>
          <a:lstStyle/>
          <a:p>
            <a:r>
              <a:rPr lang="en-US" dirty="0"/>
              <a:t>Attacker model</a:t>
            </a:r>
          </a:p>
        </p:txBody>
      </p:sp>
      <p:pic>
        <p:nvPicPr>
          <p:cNvPr id="8" name="Picture 7">
            <a:extLst>
              <a:ext uri="{FF2B5EF4-FFF2-40B4-BE49-F238E27FC236}">
                <a16:creationId xmlns:a16="http://schemas.microsoft.com/office/drawing/2014/main" id="{50103DCC-3DD3-4218-9951-1E0907FAC0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0391" y="1936278"/>
            <a:ext cx="761695" cy="761695"/>
          </a:xfrm>
          <a:prstGeom prst="rect">
            <a:avLst/>
          </a:prstGeom>
        </p:spPr>
      </p:pic>
      <p:pic>
        <p:nvPicPr>
          <p:cNvPr id="10" name="Picture 9">
            <a:extLst>
              <a:ext uri="{FF2B5EF4-FFF2-40B4-BE49-F238E27FC236}">
                <a16:creationId xmlns:a16="http://schemas.microsoft.com/office/drawing/2014/main" id="{FEAA958A-08A7-4063-A87A-46A677B2D7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7536" y="1828766"/>
            <a:ext cx="877269" cy="877269"/>
          </a:xfrm>
          <a:prstGeom prst="rect">
            <a:avLst/>
          </a:prstGeom>
        </p:spPr>
      </p:pic>
      <p:pic>
        <p:nvPicPr>
          <p:cNvPr id="14" name="Picture 13">
            <a:extLst>
              <a:ext uri="{FF2B5EF4-FFF2-40B4-BE49-F238E27FC236}">
                <a16:creationId xmlns:a16="http://schemas.microsoft.com/office/drawing/2014/main" id="{6E93004C-A248-4BA2-992A-CEF31AD5E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6419" y="1912034"/>
            <a:ext cx="685495" cy="685495"/>
          </a:xfrm>
          <a:prstGeom prst="rect">
            <a:avLst/>
          </a:prstGeom>
        </p:spPr>
      </p:pic>
      <p:grpSp>
        <p:nvGrpSpPr>
          <p:cNvPr id="17" name="Group 16">
            <a:extLst>
              <a:ext uri="{FF2B5EF4-FFF2-40B4-BE49-F238E27FC236}">
                <a16:creationId xmlns:a16="http://schemas.microsoft.com/office/drawing/2014/main" id="{544A3571-C719-404D-BB2D-E1E70F21ECFF}"/>
              </a:ext>
            </a:extLst>
          </p:cNvPr>
          <p:cNvGrpSpPr/>
          <p:nvPr/>
        </p:nvGrpSpPr>
        <p:grpSpPr>
          <a:xfrm>
            <a:off x="7625409" y="1601181"/>
            <a:ext cx="685801" cy="1031829"/>
            <a:chOff x="7430988" y="1604996"/>
            <a:chExt cx="685801" cy="1031829"/>
          </a:xfrm>
        </p:grpSpPr>
        <p:pic>
          <p:nvPicPr>
            <p:cNvPr id="12" name="Picture 11">
              <a:extLst>
                <a:ext uri="{FF2B5EF4-FFF2-40B4-BE49-F238E27FC236}">
                  <a16:creationId xmlns:a16="http://schemas.microsoft.com/office/drawing/2014/main" id="{1081517A-2B91-4F9D-9880-12491A159E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9589" y="2179625"/>
              <a:ext cx="457200" cy="457200"/>
            </a:xfrm>
            <a:prstGeom prst="rect">
              <a:avLst/>
            </a:prstGeom>
          </p:spPr>
        </p:pic>
        <p:pic>
          <p:nvPicPr>
            <p:cNvPr id="16" name="Picture 15">
              <a:extLst>
                <a:ext uri="{FF2B5EF4-FFF2-40B4-BE49-F238E27FC236}">
                  <a16:creationId xmlns:a16="http://schemas.microsoft.com/office/drawing/2014/main" id="{0A6E812C-9A6D-48B3-8C4A-70E45CB39E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135931">
              <a:off x="7430988" y="1604996"/>
              <a:ext cx="457200" cy="457200"/>
            </a:xfrm>
            <a:prstGeom prst="rect">
              <a:avLst/>
            </a:prstGeom>
          </p:spPr>
        </p:pic>
      </p:grpSp>
      <p:pic>
        <p:nvPicPr>
          <p:cNvPr id="18" name="Picture 17">
            <a:extLst>
              <a:ext uri="{FF2B5EF4-FFF2-40B4-BE49-F238E27FC236}">
                <a16:creationId xmlns:a16="http://schemas.microsoft.com/office/drawing/2014/main" id="{FBADF9B3-022C-42A9-B942-7A013633F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5848058" y="4214985"/>
            <a:ext cx="877268" cy="877268"/>
          </a:xfrm>
          <a:prstGeom prst="rect">
            <a:avLst/>
          </a:prstGeom>
        </p:spPr>
      </p:pic>
      <p:pic>
        <p:nvPicPr>
          <p:cNvPr id="19" name="Picture 18">
            <a:extLst>
              <a:ext uri="{FF2B5EF4-FFF2-40B4-BE49-F238E27FC236}">
                <a16:creationId xmlns:a16="http://schemas.microsoft.com/office/drawing/2014/main" id="{CF46C334-9D67-4CDE-AD8D-DE8E8EEC7D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65305" y="4261952"/>
            <a:ext cx="767247" cy="767247"/>
          </a:xfrm>
          <a:prstGeom prst="rect">
            <a:avLst/>
          </a:prstGeom>
        </p:spPr>
      </p:pic>
      <p:pic>
        <p:nvPicPr>
          <p:cNvPr id="21" name="Picture 20">
            <a:extLst>
              <a:ext uri="{FF2B5EF4-FFF2-40B4-BE49-F238E27FC236}">
                <a16:creationId xmlns:a16="http://schemas.microsoft.com/office/drawing/2014/main" id="{652E364D-C943-4F60-B5B3-F4E017C542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0790" y="4401497"/>
            <a:ext cx="619986" cy="619986"/>
          </a:xfrm>
          <a:prstGeom prst="rect">
            <a:avLst/>
          </a:prstGeom>
        </p:spPr>
      </p:pic>
    </p:spTree>
    <p:extLst>
      <p:ext uri="{BB962C8B-B14F-4D97-AF65-F5344CB8AC3E}">
        <p14:creationId xmlns:p14="http://schemas.microsoft.com/office/powerpoint/2010/main" val="263097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1788419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67380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3/7/21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370441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4038875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102661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92630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states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a:t>
                </a:r>
              </a:p>
              <a:p>
                <a:pPr lvl="1"/>
                <a:r>
                  <a:rPr lang="en-US" dirty="0"/>
                  <a:t>Asynchronous</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692818" cy="307777"/>
            </a:xfrm>
            <a:prstGeom prst="rect">
              <a:avLst/>
            </a:prstGeom>
            <a:solidFill>
              <a:schemeClr val="bg1"/>
            </a:solidFill>
          </p:spPr>
          <p:txBody>
            <a:bodyPr wrap="none" rtlCol="0">
              <a:spAutoFit/>
            </a:bodyPr>
            <a:lstStyle/>
            <a:p>
              <a:r>
                <a:rPr lang="en-US" sz="1400" dirty="0"/>
                <a:t>Attach</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15541</TotalTime>
  <Words>4269</Words>
  <Application>Microsoft Macintosh PowerPoint</Application>
  <PresentationFormat>Custom</PresentationFormat>
  <Paragraphs>1322</Paragraphs>
  <Slides>101</Slides>
  <Notes>39</Notes>
  <HiddenSlides>3</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101</vt:i4>
      </vt:variant>
    </vt:vector>
  </HeadingPairs>
  <TitlesOfParts>
    <vt:vector size="115"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Traditional CPU-centric Model</vt:lpstr>
      <vt:lpstr>Disaggregated computing</vt:lpstr>
      <vt:lpstr>Thesis Contribution</vt:lpstr>
      <vt:lpstr>Thesis Contribution</vt:lpstr>
      <vt:lpstr>Thesis Contribution</vt:lpstr>
      <vt:lpstr>Thesis Contribution</vt:lpstr>
      <vt:lpstr>Thesis Contribution</vt:lpstr>
      <vt:lpstr>Thesis contribution</vt:lpstr>
      <vt:lpstr>Other contributions</vt:lpstr>
      <vt:lpstr>Today’s talk</vt:lpstr>
      <vt:lpstr>Today’s talk</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Attacker model</vt:lpstr>
      <vt:lpstr>PIE</vt:lpstr>
      <vt:lpstr>Secure Communication</vt:lpstr>
      <vt:lpstr>Secure Communication</vt:lpstr>
      <vt:lpstr>Secure Communication</vt:lpstr>
      <vt:lpstr>Secure Communication</vt:lpstr>
      <vt:lpstr>Secure Communication</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Summary</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512</cp:revision>
  <cp:lastPrinted>2013-06-08T11:22:51Z</cp:lastPrinted>
  <dcterms:created xsi:type="dcterms:W3CDTF">2019-12-03T10:53:56Z</dcterms:created>
  <dcterms:modified xsi:type="dcterms:W3CDTF">2021-03-07T17:30:42Z</dcterms:modified>
</cp:coreProperties>
</file>